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60" r:id="rId2"/>
    <p:sldId id="318" r:id="rId3"/>
    <p:sldId id="332" r:id="rId4"/>
    <p:sldId id="333" r:id="rId5"/>
    <p:sldId id="334" r:id="rId6"/>
    <p:sldId id="319" r:id="rId7"/>
    <p:sldId id="337" r:id="rId8"/>
    <p:sldId id="336" r:id="rId9"/>
    <p:sldId id="335" r:id="rId10"/>
    <p:sldId id="338" r:id="rId11"/>
    <p:sldId id="339" r:id="rId12"/>
    <p:sldId id="361" r:id="rId13"/>
    <p:sldId id="341" r:id="rId14"/>
    <p:sldId id="362" r:id="rId15"/>
    <p:sldId id="342" r:id="rId16"/>
    <p:sldId id="343" r:id="rId17"/>
    <p:sldId id="363" r:id="rId18"/>
    <p:sldId id="364" r:id="rId19"/>
    <p:sldId id="365" r:id="rId20"/>
    <p:sldId id="366" r:id="rId21"/>
    <p:sldId id="367" r:id="rId22"/>
    <p:sldId id="368" r:id="rId23"/>
    <p:sldId id="369" r:id="rId24"/>
    <p:sldId id="370" r:id="rId25"/>
    <p:sldId id="371" r:id="rId26"/>
    <p:sldId id="372" r:id="rId2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ijl, gemiddeld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6CB7B-1212-4916-96FB-32E632C40817}" type="datetimeFigureOut">
              <a:rPr lang="nl-NL" smtClean="0"/>
              <a:pPr/>
              <a:t>22-8-2012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4D203-36BA-40F2-BE98-E6845C3771F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25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4D203-36BA-40F2-BE98-E6845C3771F3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0CEA-833D-4643-991D-5F6D3237A4CB}" type="datetime1">
              <a:rPr lang="nl-NL" smtClean="0"/>
              <a:pPr/>
              <a:t>22-8-2012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21475-2569-4589-AFC1-CDE194FE216B}" type="datetime1">
              <a:rPr lang="nl-NL" smtClean="0"/>
              <a:pPr/>
              <a:t>22-8-2012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A5BC-DFFA-4604-B1A9-DC02476B6A87}" type="datetime1">
              <a:rPr lang="nl-NL" smtClean="0"/>
              <a:pPr/>
              <a:t>22-8-2012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1F135-433D-4F74-9233-5F33C389964F}" type="datetime1">
              <a:rPr lang="nl-NL" smtClean="0"/>
              <a:pPr/>
              <a:t>22-8-2012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41D3-1259-4CEF-A094-520C496A578A}" type="datetime1">
              <a:rPr lang="nl-NL" smtClean="0"/>
              <a:pPr/>
              <a:t>22-8-2012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E576-330D-482E-ADDC-5B08D737BC07}" type="datetime1">
              <a:rPr lang="nl-NL" smtClean="0"/>
              <a:pPr/>
              <a:t>22-8-2012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CECCD-9B06-4137-BF3E-A58EE7124DE2}" type="datetime1">
              <a:rPr lang="nl-NL" smtClean="0"/>
              <a:pPr/>
              <a:t>22-8-2012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BD8B7-11F9-4D16-AC96-B67F3E47E50C}" type="datetime1">
              <a:rPr lang="nl-NL" smtClean="0"/>
              <a:pPr/>
              <a:t>22-8-2012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98357-775A-4762-B847-B19466EBF2A5}" type="datetime1">
              <a:rPr lang="nl-NL" smtClean="0"/>
              <a:pPr/>
              <a:t>22-8-2012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BDEC6-C633-470F-BFD8-691917B195BD}" type="datetime1">
              <a:rPr lang="nl-NL" smtClean="0"/>
              <a:pPr/>
              <a:t>22-8-2012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C52F0-36C3-4A2B-B204-D9CDAA69BEE7}" type="datetime1">
              <a:rPr lang="nl-NL" smtClean="0"/>
              <a:pPr/>
              <a:t>22-8-2012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D0F8F-479D-4B3B-B91D-10CEDFD03DB7}" type="datetime1">
              <a:rPr lang="nl-NL" smtClean="0"/>
              <a:pPr/>
              <a:t>22-8-2012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Contract 2, hst 4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03B50-541F-4936-AA9B-3B323550A5F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Hartelijk welkom bij de </a:t>
            </a:r>
            <a:br>
              <a:rPr lang="nl-NL" b="1" dirty="0" smtClean="0"/>
            </a:br>
            <a:r>
              <a:rPr lang="nl-NL" b="1" dirty="0" smtClean="0"/>
              <a:t>Nederlandse Bridge Academie</a:t>
            </a:r>
            <a:endParaRPr lang="nl-NL" sz="31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191065"/>
            <a:ext cx="3197667" cy="2006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kstvak 4"/>
          <p:cNvSpPr txBox="1"/>
          <p:nvPr/>
        </p:nvSpPr>
        <p:spPr>
          <a:xfrm>
            <a:off x="3214678" y="2071678"/>
            <a:ext cx="3429024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Hoofdstuk 4</a:t>
            </a:r>
          </a:p>
          <a:p>
            <a:endParaRPr lang="nl-NL" dirty="0" smtClean="0"/>
          </a:p>
          <a:p>
            <a:r>
              <a:rPr lang="nl-NL" dirty="0" smtClean="0"/>
              <a:t>Tegenspel</a:t>
            </a: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2071678"/>
            <a:ext cx="1571636" cy="2106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714744" y="0"/>
            <a:ext cx="5429256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</a:t>
            </a:r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3600" b="1" dirty="0" smtClean="0">
                <a:latin typeface="Arial"/>
                <a:cs typeface="Arial"/>
              </a:rPr>
              <a:t>6</a:t>
            </a:r>
            <a:endParaRPr lang="nl-NL" sz="44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		♠</a:t>
            </a:r>
            <a:r>
              <a:rPr lang="nl-NL" sz="3600" b="1" dirty="0" smtClean="0">
                <a:latin typeface="Arial"/>
                <a:cs typeface="Arial"/>
              </a:rPr>
              <a:t> 864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		♥</a:t>
            </a:r>
            <a:r>
              <a:rPr lang="nl-NL" sz="3600" b="1" dirty="0" smtClean="0">
                <a:latin typeface="Arial"/>
                <a:cs typeface="Arial"/>
              </a:rPr>
              <a:t> </a:t>
            </a:r>
            <a:r>
              <a:rPr lang="nl-NL" sz="3600" b="1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A</a:t>
            </a:r>
            <a:r>
              <a:rPr lang="nl-NL" sz="3600" b="1" dirty="0" smtClean="0">
                <a:latin typeface="Arial"/>
                <a:cs typeface="Arial"/>
              </a:rPr>
              <a:t>H9</a:t>
            </a:r>
            <a:endParaRPr lang="nl-NL" sz="3600" b="1" dirty="0" smtClean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		♦</a:t>
            </a:r>
            <a:r>
              <a:rPr lang="nl-NL" sz="3600" b="1" dirty="0" smtClean="0">
                <a:latin typeface="Arial"/>
                <a:cs typeface="Arial"/>
              </a:rPr>
              <a:t> V54</a:t>
            </a:r>
          </a:p>
          <a:p>
            <a:r>
              <a:rPr lang="nl-NL" sz="4400" b="1" dirty="0" smtClean="0">
                <a:latin typeface="Arial"/>
                <a:cs typeface="Arial"/>
              </a:rPr>
              <a:t>			♣</a:t>
            </a:r>
            <a:r>
              <a:rPr lang="nl-NL" sz="3600" b="1" dirty="0" smtClean="0">
                <a:latin typeface="Arial"/>
                <a:cs typeface="Arial"/>
              </a:rPr>
              <a:t> H943</a:t>
            </a:r>
          </a:p>
          <a:p>
            <a:r>
              <a:rPr lang="nl-NL" sz="4400" b="1" dirty="0" smtClean="0">
                <a:latin typeface="Arial"/>
                <a:cs typeface="Arial"/>
              </a:rPr>
              <a:t> ♠</a:t>
            </a:r>
            <a:r>
              <a:rPr lang="nl-NL" sz="3600" b="1" dirty="0" smtClean="0">
                <a:latin typeface="Arial"/>
                <a:cs typeface="Arial"/>
              </a:rPr>
              <a:t> V73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 ♥</a:t>
            </a:r>
            <a:r>
              <a:rPr lang="nl-NL" sz="3600" b="1" dirty="0" smtClean="0">
                <a:latin typeface="Arial"/>
                <a:cs typeface="Arial"/>
              </a:rPr>
              <a:t> VB73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 ♦</a:t>
            </a:r>
            <a:r>
              <a:rPr lang="nl-NL" sz="3600" b="1" dirty="0" smtClean="0">
                <a:latin typeface="Arial"/>
                <a:cs typeface="Arial"/>
              </a:rPr>
              <a:t> AB2</a:t>
            </a:r>
          </a:p>
          <a:p>
            <a:r>
              <a:rPr lang="nl-NL" sz="4400" b="1" dirty="0" smtClean="0">
                <a:latin typeface="Arial"/>
                <a:cs typeface="Arial"/>
              </a:rPr>
              <a:t> ♣</a:t>
            </a:r>
            <a:r>
              <a:rPr lang="nl-NL" sz="3600" b="1" dirty="0" smtClean="0">
                <a:latin typeface="Arial"/>
                <a:cs typeface="Arial"/>
              </a:rPr>
              <a:t> 852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42844" y="285728"/>
            <a:ext cx="3357586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/>
                <a:cs typeface="Arial"/>
              </a:rPr>
              <a:t>west		oost </a:t>
            </a:r>
          </a:p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2800" b="1" dirty="0" smtClean="0">
                <a:latin typeface="Arial"/>
                <a:cs typeface="Arial"/>
              </a:rPr>
              <a:t>SA		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3SA</a:t>
            </a:r>
            <a:endParaRPr lang="nl-NL" sz="2800" b="1" dirty="0" smtClean="0">
              <a:latin typeface="Arial"/>
              <a:cs typeface="Arial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4643438" y="2000240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ekstvak 4"/>
          <p:cNvSpPr txBox="1"/>
          <p:nvPr/>
        </p:nvSpPr>
        <p:spPr>
          <a:xfrm>
            <a:off x="214282" y="1785926"/>
            <a:ext cx="3286148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Noord start </a:t>
            </a:r>
            <a:r>
              <a:rPr lang="nl-NL" sz="3200" b="1" dirty="0" smtClean="0">
                <a:solidFill>
                  <a:srgbClr val="FF0000"/>
                </a:solidFill>
                <a:cs typeface="Arial"/>
              </a:rPr>
              <a:t>♥</a:t>
            </a:r>
            <a:r>
              <a:rPr lang="nl-NL" sz="3200" b="1" dirty="0" smtClean="0">
                <a:cs typeface="Arial"/>
              </a:rPr>
              <a:t>6.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714744" y="0"/>
            <a:ext cx="5429256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</a:t>
            </a:r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3600" b="1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6</a:t>
            </a:r>
            <a:endParaRPr lang="nl-NL" sz="4400" b="1" dirty="0" smtClean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		♠</a:t>
            </a:r>
            <a:r>
              <a:rPr lang="nl-NL" sz="3600" b="1" dirty="0" smtClean="0">
                <a:latin typeface="Arial"/>
                <a:cs typeface="Arial"/>
              </a:rPr>
              <a:t> 864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		♥</a:t>
            </a:r>
            <a:r>
              <a:rPr lang="nl-NL" sz="3600" b="1" dirty="0" smtClean="0">
                <a:latin typeface="Arial"/>
                <a:cs typeface="Arial"/>
              </a:rPr>
              <a:t> </a:t>
            </a:r>
            <a:r>
              <a:rPr lang="nl-NL" sz="3600" b="1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A</a:t>
            </a:r>
            <a:r>
              <a:rPr lang="nl-NL" sz="3600" b="1" dirty="0" smtClean="0">
                <a:latin typeface="Arial"/>
                <a:cs typeface="Arial"/>
              </a:rPr>
              <a:t>H9</a:t>
            </a:r>
            <a:endParaRPr lang="nl-NL" sz="3600" b="1" dirty="0" smtClean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		♦</a:t>
            </a:r>
            <a:r>
              <a:rPr lang="nl-NL" sz="3600" b="1" dirty="0" smtClean="0">
                <a:latin typeface="Arial"/>
                <a:cs typeface="Arial"/>
              </a:rPr>
              <a:t> V5</a:t>
            </a:r>
            <a:r>
              <a:rPr lang="nl-NL" sz="3600" b="1" u="sng" dirty="0" smtClean="0">
                <a:latin typeface="Arial"/>
                <a:cs typeface="Arial"/>
              </a:rPr>
              <a:t>4</a:t>
            </a:r>
          </a:p>
          <a:p>
            <a:r>
              <a:rPr lang="nl-NL" sz="4400" b="1" dirty="0" smtClean="0">
                <a:latin typeface="Arial"/>
                <a:cs typeface="Arial"/>
              </a:rPr>
              <a:t>			♣</a:t>
            </a:r>
            <a:r>
              <a:rPr lang="nl-NL" sz="3600" b="1" dirty="0" smtClean="0">
                <a:latin typeface="Arial"/>
                <a:cs typeface="Arial"/>
              </a:rPr>
              <a:t> H943</a:t>
            </a:r>
          </a:p>
          <a:p>
            <a:r>
              <a:rPr lang="nl-NL" sz="4400" b="1" dirty="0" smtClean="0">
                <a:latin typeface="Arial"/>
                <a:cs typeface="Arial"/>
              </a:rPr>
              <a:t> ♠</a:t>
            </a:r>
            <a:r>
              <a:rPr lang="nl-NL" sz="3600" b="1" dirty="0" smtClean="0">
                <a:latin typeface="Arial"/>
                <a:cs typeface="Arial"/>
              </a:rPr>
              <a:t> V73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 ♥</a:t>
            </a:r>
            <a:r>
              <a:rPr lang="nl-NL" sz="3600" b="1" dirty="0" smtClean="0">
                <a:latin typeface="Arial"/>
                <a:cs typeface="Arial"/>
              </a:rPr>
              <a:t> VB</a:t>
            </a:r>
            <a:r>
              <a:rPr lang="nl-NL" sz="3600" b="1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7</a:t>
            </a:r>
            <a:r>
              <a:rPr lang="nl-NL" sz="3600" b="1" dirty="0" smtClean="0">
                <a:latin typeface="Arial"/>
                <a:cs typeface="Arial"/>
              </a:rPr>
              <a:t>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 ♦</a:t>
            </a:r>
            <a:r>
              <a:rPr lang="nl-NL" sz="3600" b="1" dirty="0" smtClean="0">
                <a:latin typeface="Arial"/>
                <a:cs typeface="Arial"/>
              </a:rPr>
              <a:t> AB2</a:t>
            </a:r>
          </a:p>
          <a:p>
            <a:r>
              <a:rPr lang="nl-NL" sz="4400" b="1" dirty="0" smtClean="0">
                <a:latin typeface="Arial"/>
                <a:cs typeface="Arial"/>
              </a:rPr>
              <a:t> ♣</a:t>
            </a:r>
            <a:r>
              <a:rPr lang="nl-NL" sz="3600" b="1" dirty="0" smtClean="0">
                <a:latin typeface="Arial"/>
                <a:cs typeface="Arial"/>
              </a:rPr>
              <a:t> 852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42844" y="285728"/>
            <a:ext cx="3357586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/>
                <a:cs typeface="Arial"/>
              </a:rPr>
              <a:t>west		oost </a:t>
            </a:r>
          </a:p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2800" b="1" dirty="0" smtClean="0">
                <a:latin typeface="Arial"/>
                <a:cs typeface="Arial"/>
              </a:rPr>
              <a:t>SA		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3SA</a:t>
            </a:r>
            <a:endParaRPr lang="nl-NL" sz="2800" b="1" dirty="0" smtClean="0">
              <a:latin typeface="Arial"/>
              <a:cs typeface="Arial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4643438" y="2000240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ekstvak 4"/>
          <p:cNvSpPr txBox="1"/>
          <p:nvPr/>
        </p:nvSpPr>
        <p:spPr>
          <a:xfrm>
            <a:off x="214282" y="1785926"/>
            <a:ext cx="3286148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Noord start </a:t>
            </a:r>
            <a:r>
              <a:rPr lang="nl-NL" sz="3200" b="1" dirty="0" smtClean="0">
                <a:solidFill>
                  <a:srgbClr val="FF0000"/>
                </a:solidFill>
                <a:cs typeface="Arial"/>
              </a:rPr>
              <a:t>♥</a:t>
            </a:r>
            <a:r>
              <a:rPr lang="nl-NL" sz="3200" b="1" dirty="0" smtClean="0">
                <a:cs typeface="Arial"/>
              </a:rPr>
              <a:t>6.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714744" y="0"/>
            <a:ext cx="5429256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</a:t>
            </a:r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3600" b="1" dirty="0" smtClean="0">
                <a:latin typeface="Arial"/>
                <a:cs typeface="Arial"/>
              </a:rPr>
              <a:t>6</a:t>
            </a:r>
            <a:endParaRPr lang="nl-NL" sz="44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		♠</a:t>
            </a:r>
            <a:r>
              <a:rPr lang="nl-NL" sz="3600" b="1" dirty="0" smtClean="0">
                <a:latin typeface="Arial"/>
                <a:cs typeface="Arial"/>
              </a:rPr>
              <a:t> 864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		♥</a:t>
            </a:r>
            <a:r>
              <a:rPr lang="nl-NL" sz="3600" b="1" dirty="0" smtClean="0">
                <a:latin typeface="Arial"/>
                <a:cs typeface="Arial"/>
              </a:rPr>
              <a:t> </a:t>
            </a:r>
            <a:r>
              <a:rPr lang="nl-NL" sz="3600" b="1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A</a:t>
            </a:r>
            <a:r>
              <a:rPr lang="nl-NL" sz="3600" b="1" dirty="0" smtClean="0">
                <a:latin typeface="Arial"/>
                <a:cs typeface="Arial"/>
              </a:rPr>
              <a:t>H9</a:t>
            </a:r>
            <a:endParaRPr lang="nl-NL" sz="3600" b="1" dirty="0" smtClean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		♦</a:t>
            </a:r>
            <a:r>
              <a:rPr lang="nl-NL" sz="3600" b="1" dirty="0" smtClean="0">
                <a:latin typeface="Arial"/>
                <a:cs typeface="Arial"/>
              </a:rPr>
              <a:t> </a:t>
            </a:r>
            <a:r>
              <a:rPr lang="nl-NL" sz="3600" b="1" dirty="0" smtClean="0">
                <a:latin typeface="Arial"/>
                <a:cs typeface="Arial"/>
              </a:rPr>
              <a:t>V54</a:t>
            </a:r>
            <a:endParaRPr lang="nl-NL" sz="36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		♣</a:t>
            </a:r>
            <a:r>
              <a:rPr lang="nl-NL" sz="3600" b="1" dirty="0" smtClean="0">
                <a:latin typeface="Arial"/>
                <a:cs typeface="Arial"/>
              </a:rPr>
              <a:t> H943</a:t>
            </a:r>
          </a:p>
          <a:p>
            <a:r>
              <a:rPr lang="nl-NL" sz="4400" b="1" dirty="0" smtClean="0">
                <a:latin typeface="Arial"/>
                <a:cs typeface="Arial"/>
              </a:rPr>
              <a:t> ♠</a:t>
            </a:r>
            <a:r>
              <a:rPr lang="nl-NL" sz="3600" b="1" dirty="0" smtClean="0">
                <a:latin typeface="Arial"/>
                <a:cs typeface="Arial"/>
              </a:rPr>
              <a:t> V73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 ♥</a:t>
            </a:r>
            <a:r>
              <a:rPr lang="nl-NL" sz="3600" b="1" dirty="0" smtClean="0">
                <a:latin typeface="Arial"/>
                <a:cs typeface="Arial"/>
              </a:rPr>
              <a:t> VB</a:t>
            </a:r>
            <a:r>
              <a:rPr lang="nl-NL" sz="3600" b="1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7</a:t>
            </a:r>
            <a:r>
              <a:rPr lang="nl-NL" sz="3600" b="1" dirty="0" smtClean="0">
                <a:latin typeface="Arial"/>
                <a:cs typeface="Arial"/>
              </a:rPr>
              <a:t>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 ♦</a:t>
            </a:r>
            <a:r>
              <a:rPr lang="nl-NL" sz="3600" b="1" dirty="0" smtClean="0">
                <a:latin typeface="Arial"/>
                <a:cs typeface="Arial"/>
              </a:rPr>
              <a:t> H72</a:t>
            </a:r>
          </a:p>
          <a:p>
            <a:r>
              <a:rPr lang="nl-NL" sz="4400" b="1" dirty="0" smtClean="0">
                <a:latin typeface="Arial"/>
                <a:cs typeface="Arial"/>
              </a:rPr>
              <a:t> ♣</a:t>
            </a:r>
            <a:r>
              <a:rPr lang="nl-NL" sz="3600" b="1" dirty="0" smtClean="0">
                <a:latin typeface="Arial"/>
                <a:cs typeface="Arial"/>
              </a:rPr>
              <a:t> 852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42844" y="285728"/>
            <a:ext cx="3357586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/>
                <a:cs typeface="Arial"/>
              </a:rPr>
              <a:t>west		oost </a:t>
            </a:r>
          </a:p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2800" b="1" dirty="0" smtClean="0">
                <a:latin typeface="Arial"/>
                <a:cs typeface="Arial"/>
              </a:rPr>
              <a:t>SA		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3SA</a:t>
            </a:r>
            <a:endParaRPr lang="nl-NL" sz="2800" b="1" dirty="0" smtClean="0">
              <a:latin typeface="Arial"/>
              <a:cs typeface="Arial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4643438" y="2000240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ekstvak 4"/>
          <p:cNvSpPr txBox="1"/>
          <p:nvPr/>
        </p:nvSpPr>
        <p:spPr>
          <a:xfrm>
            <a:off x="214282" y="1785926"/>
            <a:ext cx="3286148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Noord start </a:t>
            </a:r>
            <a:r>
              <a:rPr lang="nl-NL" sz="3200" b="1" dirty="0" smtClean="0">
                <a:solidFill>
                  <a:srgbClr val="FF0000"/>
                </a:solidFill>
                <a:cs typeface="Arial"/>
              </a:rPr>
              <a:t>♥</a:t>
            </a:r>
            <a:r>
              <a:rPr lang="nl-NL" sz="3200" b="1" dirty="0" smtClean="0">
                <a:cs typeface="Arial"/>
              </a:rPr>
              <a:t>6.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714744" y="0"/>
            <a:ext cx="5429256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</a:t>
            </a:r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3600" b="1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6</a:t>
            </a:r>
            <a:endParaRPr lang="nl-NL" sz="4400" b="1" dirty="0" smtClean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		♠</a:t>
            </a:r>
            <a:r>
              <a:rPr lang="nl-NL" sz="3600" b="1" dirty="0" smtClean="0">
                <a:latin typeface="Arial"/>
                <a:cs typeface="Arial"/>
              </a:rPr>
              <a:t> 864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		♥</a:t>
            </a:r>
            <a:r>
              <a:rPr lang="nl-NL" sz="3600" b="1" dirty="0" smtClean="0">
                <a:latin typeface="Arial"/>
                <a:cs typeface="Arial"/>
              </a:rPr>
              <a:t> </a:t>
            </a:r>
            <a:r>
              <a:rPr lang="nl-NL" sz="3600" b="1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A</a:t>
            </a:r>
            <a:r>
              <a:rPr lang="nl-NL" sz="3600" b="1" dirty="0" smtClean="0">
                <a:latin typeface="Arial"/>
                <a:cs typeface="Arial"/>
              </a:rPr>
              <a:t>H9</a:t>
            </a:r>
            <a:endParaRPr lang="nl-NL" sz="3600" b="1" dirty="0" smtClean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		♦</a:t>
            </a:r>
            <a:r>
              <a:rPr lang="nl-NL" sz="3600" b="1" dirty="0" smtClean="0">
                <a:latin typeface="Arial"/>
                <a:cs typeface="Arial"/>
              </a:rPr>
              <a:t> </a:t>
            </a:r>
            <a:r>
              <a:rPr lang="nl-NL" sz="3600" b="1" u="sng" dirty="0" smtClean="0">
                <a:latin typeface="Arial"/>
                <a:cs typeface="Arial"/>
              </a:rPr>
              <a:t>V</a:t>
            </a:r>
            <a:r>
              <a:rPr lang="nl-NL" sz="3600" b="1" dirty="0" smtClean="0">
                <a:latin typeface="Arial"/>
                <a:cs typeface="Arial"/>
              </a:rPr>
              <a:t>54</a:t>
            </a:r>
            <a:endParaRPr lang="nl-NL" sz="36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		♣</a:t>
            </a:r>
            <a:r>
              <a:rPr lang="nl-NL" sz="3600" b="1" dirty="0" smtClean="0">
                <a:latin typeface="Arial"/>
                <a:cs typeface="Arial"/>
              </a:rPr>
              <a:t> </a:t>
            </a:r>
            <a:r>
              <a:rPr lang="nl-NL" sz="3600" b="1" dirty="0" smtClean="0">
                <a:latin typeface="Arial"/>
                <a:cs typeface="Arial"/>
              </a:rPr>
              <a:t>H643</a:t>
            </a:r>
            <a:endParaRPr lang="nl-NL" sz="36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 ♠</a:t>
            </a:r>
            <a:r>
              <a:rPr lang="nl-NL" sz="3600" b="1" dirty="0" smtClean="0">
                <a:latin typeface="Arial"/>
                <a:cs typeface="Arial"/>
              </a:rPr>
              <a:t> V73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 ♥</a:t>
            </a:r>
            <a:r>
              <a:rPr lang="nl-NL" sz="3600" b="1" dirty="0" smtClean="0">
                <a:latin typeface="Arial"/>
                <a:cs typeface="Arial"/>
              </a:rPr>
              <a:t> VB</a:t>
            </a:r>
            <a:r>
              <a:rPr lang="nl-NL" sz="3600" b="1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7</a:t>
            </a:r>
            <a:r>
              <a:rPr lang="nl-NL" sz="3600" b="1" dirty="0" smtClean="0">
                <a:latin typeface="Arial"/>
                <a:cs typeface="Arial"/>
              </a:rPr>
              <a:t>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 ♦</a:t>
            </a:r>
            <a:r>
              <a:rPr lang="nl-NL" sz="3600" b="1" dirty="0" smtClean="0">
                <a:latin typeface="Arial"/>
                <a:cs typeface="Arial"/>
              </a:rPr>
              <a:t> H72</a:t>
            </a:r>
          </a:p>
          <a:p>
            <a:r>
              <a:rPr lang="nl-NL" sz="4400" b="1" dirty="0" smtClean="0">
                <a:latin typeface="Arial"/>
                <a:cs typeface="Arial"/>
              </a:rPr>
              <a:t> ♣</a:t>
            </a:r>
            <a:r>
              <a:rPr lang="nl-NL" sz="3600" b="1" dirty="0" smtClean="0">
                <a:latin typeface="Arial"/>
                <a:cs typeface="Arial"/>
              </a:rPr>
              <a:t> 852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42844" y="285728"/>
            <a:ext cx="3357586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/>
                <a:cs typeface="Arial"/>
              </a:rPr>
              <a:t>west		oost </a:t>
            </a:r>
          </a:p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2800" b="1" dirty="0" smtClean="0">
                <a:latin typeface="Arial"/>
                <a:cs typeface="Arial"/>
              </a:rPr>
              <a:t>SA		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3SA</a:t>
            </a:r>
            <a:endParaRPr lang="nl-NL" sz="2800" b="1" dirty="0" smtClean="0">
              <a:latin typeface="Arial"/>
              <a:cs typeface="Arial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4643438" y="2000240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ekstvak 4"/>
          <p:cNvSpPr txBox="1"/>
          <p:nvPr/>
        </p:nvSpPr>
        <p:spPr>
          <a:xfrm>
            <a:off x="214282" y="1785926"/>
            <a:ext cx="3286148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Noord start </a:t>
            </a:r>
            <a:r>
              <a:rPr lang="nl-NL" sz="3200" b="1" dirty="0" smtClean="0">
                <a:solidFill>
                  <a:srgbClr val="FF0000"/>
                </a:solidFill>
                <a:cs typeface="Arial"/>
              </a:rPr>
              <a:t>♥</a:t>
            </a:r>
            <a:r>
              <a:rPr lang="nl-NL" sz="3200" b="1" dirty="0" smtClean="0">
                <a:cs typeface="Arial"/>
              </a:rPr>
              <a:t>6.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714744" y="0"/>
            <a:ext cx="5429256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</a:t>
            </a:r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 ♦</a:t>
            </a:r>
            <a:r>
              <a:rPr lang="nl-NL" sz="3600" b="1" dirty="0" smtClean="0">
                <a:latin typeface="Arial"/>
                <a:cs typeface="Arial"/>
              </a:rPr>
              <a:t>6</a:t>
            </a:r>
            <a:endParaRPr lang="nl-NL" sz="44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		♠</a:t>
            </a:r>
            <a:r>
              <a:rPr lang="nl-NL" sz="3600" b="1" dirty="0" smtClean="0">
                <a:latin typeface="Arial"/>
                <a:cs typeface="Arial"/>
              </a:rPr>
              <a:t> 864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		♥</a:t>
            </a:r>
            <a:r>
              <a:rPr lang="nl-NL" sz="3600" b="1" dirty="0" smtClean="0">
                <a:latin typeface="Arial"/>
                <a:cs typeface="Arial"/>
              </a:rPr>
              <a:t> AH9</a:t>
            </a:r>
            <a:endParaRPr lang="nl-NL" sz="3600" b="1" dirty="0" smtClean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		♦</a:t>
            </a:r>
            <a:r>
              <a:rPr lang="nl-NL" sz="3600" b="1" dirty="0" smtClean="0">
                <a:latin typeface="Arial"/>
                <a:cs typeface="Arial"/>
              </a:rPr>
              <a:t> V5</a:t>
            </a:r>
            <a:r>
              <a:rPr lang="nl-NL" sz="3600" b="1" u="sng" dirty="0" smtClean="0">
                <a:latin typeface="Arial"/>
                <a:cs typeface="Arial"/>
              </a:rPr>
              <a:t>4</a:t>
            </a:r>
          </a:p>
          <a:p>
            <a:r>
              <a:rPr lang="nl-NL" sz="4400" b="1" dirty="0" smtClean="0">
                <a:latin typeface="Arial"/>
                <a:cs typeface="Arial"/>
              </a:rPr>
              <a:t>			♣</a:t>
            </a:r>
            <a:r>
              <a:rPr lang="nl-NL" sz="3600" b="1" dirty="0" smtClean="0">
                <a:latin typeface="Arial"/>
                <a:cs typeface="Arial"/>
              </a:rPr>
              <a:t> H943</a:t>
            </a:r>
          </a:p>
          <a:p>
            <a:r>
              <a:rPr lang="nl-NL" sz="4400" b="1" dirty="0" smtClean="0">
                <a:latin typeface="Arial"/>
                <a:cs typeface="Arial"/>
              </a:rPr>
              <a:t> ♠</a:t>
            </a:r>
            <a:r>
              <a:rPr lang="nl-NL" sz="3600" b="1" dirty="0" smtClean="0">
                <a:latin typeface="Arial"/>
                <a:cs typeface="Arial"/>
              </a:rPr>
              <a:t> V73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 ♥</a:t>
            </a:r>
            <a:r>
              <a:rPr lang="nl-NL" sz="3600" b="1" dirty="0" smtClean="0">
                <a:latin typeface="Arial"/>
                <a:cs typeface="Arial"/>
              </a:rPr>
              <a:t> VB73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 ♦</a:t>
            </a:r>
            <a:r>
              <a:rPr lang="nl-NL" sz="3600" b="1" dirty="0" smtClean="0">
                <a:latin typeface="Arial"/>
                <a:cs typeface="Arial"/>
              </a:rPr>
              <a:t> AB2</a:t>
            </a:r>
          </a:p>
          <a:p>
            <a:r>
              <a:rPr lang="nl-NL" sz="4400" b="1" dirty="0" smtClean="0">
                <a:latin typeface="Arial"/>
                <a:cs typeface="Arial"/>
              </a:rPr>
              <a:t> ♣</a:t>
            </a:r>
            <a:r>
              <a:rPr lang="nl-NL" sz="3600" b="1" dirty="0" smtClean="0">
                <a:latin typeface="Arial"/>
                <a:cs typeface="Arial"/>
              </a:rPr>
              <a:t> 852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42844" y="285728"/>
            <a:ext cx="3357586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/>
                <a:cs typeface="Arial"/>
              </a:rPr>
              <a:t>west		oost </a:t>
            </a:r>
          </a:p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2800" b="1" dirty="0" smtClean="0">
                <a:latin typeface="Arial"/>
                <a:cs typeface="Arial"/>
              </a:rPr>
              <a:t>SA		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3SA</a:t>
            </a:r>
            <a:endParaRPr lang="nl-NL" sz="2800" b="1" dirty="0" smtClean="0">
              <a:latin typeface="Arial"/>
              <a:cs typeface="Arial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4643438" y="2000240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ekstvak 4"/>
          <p:cNvSpPr txBox="1"/>
          <p:nvPr/>
        </p:nvSpPr>
        <p:spPr>
          <a:xfrm>
            <a:off x="214282" y="1785926"/>
            <a:ext cx="3286148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Noord start </a:t>
            </a:r>
            <a:r>
              <a:rPr lang="nl-NL" sz="32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3200" b="1" dirty="0" smtClean="0">
                <a:cs typeface="Arial"/>
              </a:rPr>
              <a:t>6.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714744" y="0"/>
            <a:ext cx="5429256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 ♠</a:t>
            </a:r>
            <a:r>
              <a:rPr lang="nl-NL" sz="3600" b="1" dirty="0" smtClean="0">
                <a:latin typeface="Arial"/>
                <a:cs typeface="Arial"/>
              </a:rPr>
              <a:t>4</a:t>
            </a:r>
            <a:endParaRPr lang="nl-NL" sz="44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		♠</a:t>
            </a:r>
            <a:r>
              <a:rPr lang="nl-NL" sz="3600" b="1" dirty="0" smtClean="0">
                <a:latin typeface="Arial"/>
                <a:cs typeface="Arial"/>
              </a:rPr>
              <a:t> 863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		♥</a:t>
            </a:r>
            <a:r>
              <a:rPr lang="nl-NL" sz="3600" b="1" dirty="0" smtClean="0">
                <a:latin typeface="Arial"/>
                <a:cs typeface="Arial"/>
              </a:rPr>
              <a:t> AH9</a:t>
            </a:r>
            <a:endParaRPr lang="nl-NL" sz="3600" b="1" dirty="0" smtClean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		♦</a:t>
            </a:r>
            <a:r>
              <a:rPr lang="nl-NL" sz="3600" b="1" dirty="0" smtClean="0">
                <a:latin typeface="Arial"/>
                <a:cs typeface="Arial"/>
              </a:rPr>
              <a:t> VB854</a:t>
            </a:r>
          </a:p>
          <a:p>
            <a:r>
              <a:rPr lang="nl-NL" sz="4400" b="1" dirty="0" smtClean="0">
                <a:latin typeface="Arial"/>
                <a:cs typeface="Arial"/>
              </a:rPr>
              <a:t>			♣</a:t>
            </a:r>
            <a:r>
              <a:rPr lang="nl-NL" sz="3600" b="1" dirty="0" smtClean="0">
                <a:latin typeface="Arial"/>
                <a:cs typeface="Arial"/>
              </a:rPr>
              <a:t> B3</a:t>
            </a:r>
          </a:p>
          <a:p>
            <a:r>
              <a:rPr lang="nl-NL" sz="4400" b="1" dirty="0" smtClean="0">
                <a:latin typeface="Arial"/>
                <a:cs typeface="Arial"/>
              </a:rPr>
              <a:t> ♠</a:t>
            </a:r>
            <a:r>
              <a:rPr lang="nl-NL" sz="3600" b="1" dirty="0" smtClean="0">
                <a:latin typeface="Arial"/>
                <a:cs typeface="Arial"/>
              </a:rPr>
              <a:t> H952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 ♥</a:t>
            </a:r>
            <a:r>
              <a:rPr lang="nl-NL" sz="3600" b="1" dirty="0" smtClean="0">
                <a:latin typeface="Arial"/>
                <a:cs typeface="Arial"/>
              </a:rPr>
              <a:t> 73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 ♦</a:t>
            </a:r>
            <a:r>
              <a:rPr lang="nl-NL" sz="3600" b="1" dirty="0" smtClean="0">
                <a:latin typeface="Arial"/>
                <a:cs typeface="Arial"/>
              </a:rPr>
              <a:t> 972</a:t>
            </a:r>
          </a:p>
          <a:p>
            <a:r>
              <a:rPr lang="nl-NL" sz="4400" b="1" dirty="0" smtClean="0">
                <a:latin typeface="Arial"/>
                <a:cs typeface="Arial"/>
              </a:rPr>
              <a:t> ♣</a:t>
            </a:r>
            <a:r>
              <a:rPr lang="nl-NL" sz="3600" b="1" dirty="0" smtClean="0">
                <a:latin typeface="Arial"/>
                <a:cs typeface="Arial"/>
              </a:rPr>
              <a:t> A852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42844" y="285728"/>
            <a:ext cx="3357586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/>
                <a:cs typeface="Arial"/>
              </a:rPr>
              <a:t>west		oost </a:t>
            </a:r>
          </a:p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2800" b="1" dirty="0" smtClean="0">
                <a:latin typeface="Arial"/>
                <a:cs typeface="Arial"/>
              </a:rPr>
              <a:t>SA		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3SA</a:t>
            </a:r>
            <a:endParaRPr lang="nl-NL" sz="2800" b="1" dirty="0" smtClean="0">
              <a:latin typeface="Arial"/>
              <a:cs typeface="Arial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4643438" y="2000240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ekstvak 4"/>
          <p:cNvSpPr txBox="1"/>
          <p:nvPr/>
        </p:nvSpPr>
        <p:spPr>
          <a:xfrm>
            <a:off x="214282" y="1785926"/>
            <a:ext cx="3286148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Noord start </a:t>
            </a:r>
            <a:r>
              <a:rPr lang="nl-NL" sz="3200" b="1" dirty="0" smtClean="0">
                <a:latin typeface="Arial"/>
                <a:cs typeface="Arial"/>
              </a:rPr>
              <a:t>♠</a:t>
            </a:r>
            <a:r>
              <a:rPr lang="nl-NL" sz="2400" b="1" dirty="0" smtClean="0">
                <a:latin typeface="Arial"/>
                <a:cs typeface="Arial"/>
              </a:rPr>
              <a:t>4</a:t>
            </a:r>
            <a:r>
              <a:rPr lang="nl-NL" sz="3200" b="1" dirty="0" smtClean="0">
                <a:cs typeface="Arial"/>
              </a:rPr>
              <a:t>.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714744" y="0"/>
            <a:ext cx="5429256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 ♠</a:t>
            </a:r>
            <a:r>
              <a:rPr lang="nl-NL" sz="3600" b="1" dirty="0" smtClean="0">
                <a:latin typeface="Arial"/>
                <a:cs typeface="Arial"/>
              </a:rPr>
              <a:t>4</a:t>
            </a:r>
            <a:endParaRPr lang="nl-NL" sz="44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		♠</a:t>
            </a:r>
            <a:r>
              <a:rPr lang="nl-NL" sz="3600" b="1" dirty="0" smtClean="0">
                <a:latin typeface="Arial"/>
                <a:cs typeface="Arial"/>
              </a:rPr>
              <a:t> VB109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		♥</a:t>
            </a:r>
            <a:r>
              <a:rPr lang="nl-NL" sz="3600" b="1" dirty="0" smtClean="0">
                <a:latin typeface="Arial"/>
                <a:cs typeface="Arial"/>
              </a:rPr>
              <a:t> HV95</a:t>
            </a:r>
            <a:endParaRPr lang="nl-NL" sz="3600" b="1" dirty="0" smtClean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		♦</a:t>
            </a:r>
            <a:r>
              <a:rPr lang="nl-NL" sz="3600" b="1" dirty="0" smtClean="0">
                <a:latin typeface="Arial"/>
                <a:cs typeface="Arial"/>
              </a:rPr>
              <a:t> VB4</a:t>
            </a:r>
          </a:p>
          <a:p>
            <a:r>
              <a:rPr lang="nl-NL" sz="4400" b="1" dirty="0" smtClean="0">
                <a:latin typeface="Arial"/>
                <a:cs typeface="Arial"/>
              </a:rPr>
              <a:t>			♣</a:t>
            </a:r>
            <a:r>
              <a:rPr lang="nl-NL" sz="3600" b="1" dirty="0" smtClean="0">
                <a:latin typeface="Arial"/>
                <a:cs typeface="Arial"/>
              </a:rPr>
              <a:t> B3</a:t>
            </a:r>
          </a:p>
          <a:p>
            <a:r>
              <a:rPr lang="nl-NL" sz="4400" b="1" dirty="0" smtClean="0">
                <a:latin typeface="Arial"/>
                <a:cs typeface="Arial"/>
              </a:rPr>
              <a:t> ♠</a:t>
            </a:r>
            <a:r>
              <a:rPr lang="nl-NL" sz="3600" b="1" dirty="0" smtClean="0">
                <a:latin typeface="Arial"/>
                <a:cs typeface="Arial"/>
              </a:rPr>
              <a:t> H852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 ♥</a:t>
            </a:r>
            <a:r>
              <a:rPr lang="nl-NL" sz="3600" b="1" dirty="0" smtClean="0">
                <a:latin typeface="Arial"/>
                <a:cs typeface="Arial"/>
              </a:rPr>
              <a:t> 73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 ♦</a:t>
            </a:r>
            <a:r>
              <a:rPr lang="nl-NL" sz="3600" b="1" dirty="0" smtClean="0">
                <a:latin typeface="Arial"/>
                <a:cs typeface="Arial"/>
              </a:rPr>
              <a:t> 972</a:t>
            </a:r>
          </a:p>
          <a:p>
            <a:r>
              <a:rPr lang="nl-NL" sz="4400" b="1" dirty="0" smtClean="0">
                <a:latin typeface="Arial"/>
                <a:cs typeface="Arial"/>
              </a:rPr>
              <a:t> ♣</a:t>
            </a:r>
            <a:r>
              <a:rPr lang="nl-NL" sz="3600" b="1" dirty="0" smtClean="0">
                <a:latin typeface="Arial"/>
                <a:cs typeface="Arial"/>
              </a:rPr>
              <a:t> A852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42844" y="285728"/>
            <a:ext cx="3357586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/>
                <a:cs typeface="Arial"/>
              </a:rPr>
              <a:t>west		oost </a:t>
            </a:r>
          </a:p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2800" b="1" dirty="0" smtClean="0">
                <a:latin typeface="Arial"/>
                <a:cs typeface="Arial"/>
              </a:rPr>
              <a:t>		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endParaRPr lang="nl-NL" sz="2800" b="1" dirty="0" smtClean="0">
              <a:latin typeface="Arial"/>
              <a:cs typeface="Arial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4643438" y="2000240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ekstvak 4"/>
          <p:cNvSpPr txBox="1"/>
          <p:nvPr/>
        </p:nvSpPr>
        <p:spPr>
          <a:xfrm>
            <a:off x="214282" y="1785926"/>
            <a:ext cx="3286148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Noord start </a:t>
            </a:r>
            <a:r>
              <a:rPr lang="nl-NL" sz="3200" b="1" dirty="0" smtClean="0">
                <a:latin typeface="Arial"/>
                <a:cs typeface="Arial"/>
              </a:rPr>
              <a:t>♠</a:t>
            </a:r>
            <a:r>
              <a:rPr lang="nl-NL" sz="2400" b="1" dirty="0" smtClean="0">
                <a:latin typeface="Arial"/>
                <a:cs typeface="Arial"/>
              </a:rPr>
              <a:t>4</a:t>
            </a:r>
            <a:r>
              <a:rPr lang="nl-NL" sz="3200" b="1" dirty="0" smtClean="0">
                <a:cs typeface="Arial"/>
              </a:rPr>
              <a:t>.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572000" y="1643050"/>
            <a:ext cx="3786214" cy="40568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6000" b="1" dirty="0" smtClean="0">
                <a:latin typeface="Arial"/>
                <a:cs typeface="Arial"/>
              </a:rPr>
              <a:t>♠ 32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6000" b="1" dirty="0" smtClean="0">
                <a:latin typeface="Arial"/>
                <a:cs typeface="Arial"/>
              </a:rPr>
              <a:t> AB963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6000" b="1" dirty="0" smtClean="0">
                <a:latin typeface="Arial"/>
                <a:cs typeface="Arial"/>
              </a:rPr>
              <a:t> H43</a:t>
            </a:r>
          </a:p>
          <a:p>
            <a:r>
              <a:rPr lang="nl-NL" sz="6000" b="1" dirty="0" smtClean="0">
                <a:latin typeface="Arial"/>
                <a:cs typeface="Arial"/>
              </a:rPr>
              <a:t>♣ V104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500034" y="285728"/>
            <a:ext cx="3357586" cy="175432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latin typeface="Arial"/>
                <a:cs typeface="Arial"/>
              </a:rPr>
              <a:t>west	oost </a:t>
            </a:r>
          </a:p>
          <a:p>
            <a:r>
              <a:rPr lang="nl-NL" sz="3600" b="1" dirty="0" smtClean="0">
                <a:latin typeface="Arial"/>
                <a:cs typeface="Arial"/>
              </a:rPr>
              <a:t>	 	</a:t>
            </a: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nl-NL" sz="3600" b="1" dirty="0" smtClean="0">
                <a:latin typeface="Arial"/>
                <a:cs typeface="Arial"/>
              </a:rPr>
              <a:t>SA	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28596" y="2928934"/>
            <a:ext cx="3357586" cy="76944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/>
              <a:t>Je uitkomst?</a:t>
            </a:r>
            <a:endParaRPr lang="nl-NL" sz="44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5572132" y="571480"/>
            <a:ext cx="135732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/>
              <a:t>zuid</a:t>
            </a:r>
            <a:endParaRPr lang="nl-NL" sz="4400" b="1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17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572000" y="1643050"/>
            <a:ext cx="3786214" cy="40568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6000" b="1" dirty="0" smtClean="0">
                <a:latin typeface="Arial"/>
                <a:cs typeface="Arial"/>
              </a:rPr>
              <a:t>♠ H965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6000" b="1" dirty="0" smtClean="0">
                <a:latin typeface="Arial"/>
                <a:cs typeface="Arial"/>
              </a:rPr>
              <a:t> 93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6000" b="1" dirty="0" smtClean="0">
                <a:latin typeface="Arial"/>
                <a:cs typeface="Arial"/>
              </a:rPr>
              <a:t> H965</a:t>
            </a:r>
          </a:p>
          <a:p>
            <a:r>
              <a:rPr lang="nl-NL" sz="6000" b="1" dirty="0" smtClean="0">
                <a:latin typeface="Arial"/>
                <a:cs typeface="Arial"/>
              </a:rPr>
              <a:t>♣ A74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500034" y="285728"/>
            <a:ext cx="3357586" cy="175432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latin typeface="Arial"/>
                <a:cs typeface="Arial"/>
              </a:rPr>
              <a:t>west	oost </a:t>
            </a:r>
          </a:p>
          <a:p>
            <a:r>
              <a:rPr lang="nl-NL" sz="3600" b="1" dirty="0" smtClean="0">
                <a:latin typeface="Arial"/>
                <a:cs typeface="Arial"/>
              </a:rPr>
              <a:t>	 	</a:t>
            </a: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nl-NL" sz="3600" b="1" dirty="0" smtClean="0">
                <a:latin typeface="Arial"/>
                <a:cs typeface="Arial"/>
              </a:rPr>
              <a:t>SA	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28596" y="2928934"/>
            <a:ext cx="3357586" cy="76944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/>
              <a:t>Je uitkomst?</a:t>
            </a:r>
            <a:endParaRPr lang="nl-NL" sz="44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5572132" y="571480"/>
            <a:ext cx="135732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/>
              <a:t>zuid</a:t>
            </a:r>
            <a:endParaRPr lang="nl-NL" sz="4400" b="1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18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572000" y="1643050"/>
            <a:ext cx="3786214" cy="40568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6000" b="1" dirty="0" smtClean="0">
                <a:latin typeface="Arial"/>
                <a:cs typeface="Arial"/>
              </a:rPr>
              <a:t>♠ VB95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6000" b="1" dirty="0" smtClean="0">
                <a:latin typeface="Arial"/>
                <a:cs typeface="Arial"/>
              </a:rPr>
              <a:t> H983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6000" b="1" dirty="0" smtClean="0">
                <a:latin typeface="Arial"/>
                <a:cs typeface="Arial"/>
              </a:rPr>
              <a:t> 65</a:t>
            </a:r>
          </a:p>
          <a:p>
            <a:r>
              <a:rPr lang="nl-NL" sz="6000" b="1" dirty="0" smtClean="0">
                <a:latin typeface="Arial"/>
                <a:cs typeface="Arial"/>
              </a:rPr>
              <a:t>♣ V74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500034" y="285728"/>
            <a:ext cx="3357586" cy="175432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latin typeface="Arial"/>
                <a:cs typeface="Arial"/>
              </a:rPr>
              <a:t>west	oost </a:t>
            </a:r>
          </a:p>
          <a:p>
            <a:r>
              <a:rPr lang="nl-NL" sz="3600" b="1" dirty="0" smtClean="0">
                <a:latin typeface="Arial"/>
                <a:cs typeface="Arial"/>
              </a:rPr>
              <a:t>	 	</a:t>
            </a: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nl-NL" sz="3600" b="1" dirty="0" smtClean="0">
                <a:latin typeface="Arial"/>
                <a:cs typeface="Arial"/>
              </a:rPr>
              <a:t>SA	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28596" y="2928934"/>
            <a:ext cx="3357586" cy="76944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/>
              <a:t>Je uitkomst?</a:t>
            </a:r>
            <a:endParaRPr lang="nl-NL" sz="44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5572132" y="571480"/>
            <a:ext cx="135732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/>
              <a:t>zuid</a:t>
            </a:r>
            <a:endParaRPr lang="nl-NL" sz="4400" b="1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19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714744" y="500042"/>
            <a:ext cx="5000660" cy="40568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</a:t>
            </a:r>
            <a:r>
              <a:rPr lang="nl-NL" sz="6000" b="1" dirty="0" smtClean="0">
                <a:latin typeface="Arial"/>
                <a:cs typeface="Arial"/>
              </a:rPr>
              <a:t>♠ 96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6000" b="1" dirty="0" smtClean="0">
                <a:latin typeface="Arial"/>
                <a:cs typeface="Arial"/>
              </a:rPr>
              <a:t> V8753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6000" b="1" dirty="0" smtClean="0">
                <a:latin typeface="Arial"/>
                <a:cs typeface="Arial"/>
              </a:rPr>
              <a:t> V4</a:t>
            </a:r>
          </a:p>
          <a:p>
            <a:r>
              <a:rPr lang="nl-NL" sz="6000" b="1" dirty="0" smtClean="0">
                <a:latin typeface="Arial"/>
                <a:cs typeface="Arial"/>
              </a:rPr>
              <a:t>	♣ HV74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285720" y="571480"/>
            <a:ext cx="3071834" cy="144655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>
                <a:latin typeface="Arial" pitchFamily="34" charset="0"/>
                <a:cs typeface="Arial" pitchFamily="34" charset="0"/>
              </a:rPr>
              <a:t>Tegen </a:t>
            </a:r>
            <a:r>
              <a:rPr lang="nl-NL" sz="4400" b="1" dirty="0" err="1" smtClean="0">
                <a:latin typeface="Arial" pitchFamily="34" charset="0"/>
                <a:cs typeface="Arial" pitchFamily="34" charset="0"/>
              </a:rPr>
              <a:t>sans</a:t>
            </a:r>
            <a:r>
              <a:rPr lang="nl-NL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4400" b="1" dirty="0" err="1" smtClean="0">
                <a:latin typeface="Arial" pitchFamily="34" charset="0"/>
                <a:cs typeface="Arial" pitchFamily="34" charset="0"/>
              </a:rPr>
              <a:t>atout</a:t>
            </a:r>
            <a:endParaRPr lang="nl-NL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572000" y="1643050"/>
            <a:ext cx="3786214" cy="40568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6000" b="1" dirty="0" smtClean="0">
                <a:latin typeface="Arial"/>
                <a:cs typeface="Arial"/>
              </a:rPr>
              <a:t>♠ B95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6000" b="1" dirty="0" smtClean="0">
                <a:latin typeface="Arial"/>
                <a:cs typeface="Arial"/>
              </a:rPr>
              <a:t> 83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6000" b="1" dirty="0" smtClean="0">
                <a:latin typeface="Arial"/>
                <a:cs typeface="Arial"/>
              </a:rPr>
              <a:t> V10743</a:t>
            </a:r>
          </a:p>
          <a:p>
            <a:r>
              <a:rPr lang="nl-NL" sz="6000" b="1" dirty="0" smtClean="0">
                <a:latin typeface="Arial"/>
                <a:cs typeface="Arial"/>
              </a:rPr>
              <a:t>♣ V74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500034" y="285728"/>
            <a:ext cx="3357586" cy="175432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latin typeface="Arial"/>
                <a:cs typeface="Arial"/>
              </a:rPr>
              <a:t>west	oost </a:t>
            </a:r>
          </a:p>
          <a:p>
            <a:r>
              <a:rPr lang="nl-NL" sz="3600" b="1" dirty="0" smtClean="0">
                <a:latin typeface="Arial"/>
                <a:cs typeface="Arial"/>
              </a:rPr>
              <a:t>	 	</a:t>
            </a: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1SA</a:t>
            </a:r>
          </a:p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nl-NL" sz="3600" b="1" dirty="0" smtClean="0">
                <a:latin typeface="Arial"/>
                <a:cs typeface="Arial"/>
              </a:rPr>
              <a:t>SA	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28596" y="2928934"/>
            <a:ext cx="3357586" cy="76944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/>
              <a:t>Je uitkomst?</a:t>
            </a:r>
            <a:endParaRPr lang="nl-NL" sz="44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5572132" y="571480"/>
            <a:ext cx="135732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/>
              <a:t>zuid</a:t>
            </a:r>
            <a:endParaRPr lang="nl-NL" sz="4400" b="1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20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572000" y="1643050"/>
            <a:ext cx="3786214" cy="40568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6000" b="1" dirty="0" smtClean="0">
                <a:latin typeface="Arial"/>
                <a:cs typeface="Arial"/>
              </a:rPr>
              <a:t>♠ B95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6000" b="1" dirty="0" smtClean="0">
                <a:latin typeface="Arial"/>
                <a:cs typeface="Arial"/>
              </a:rPr>
              <a:t> AH83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6000" b="1" dirty="0" smtClean="0">
                <a:latin typeface="Arial"/>
                <a:cs typeface="Arial"/>
              </a:rPr>
              <a:t> 743</a:t>
            </a:r>
          </a:p>
          <a:p>
            <a:r>
              <a:rPr lang="nl-NL" sz="6000" b="1" dirty="0" smtClean="0">
                <a:latin typeface="Arial"/>
                <a:cs typeface="Arial"/>
              </a:rPr>
              <a:t>♣ V74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500034" y="285728"/>
            <a:ext cx="3357586" cy="175432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latin typeface="Arial"/>
                <a:cs typeface="Arial"/>
              </a:rPr>
              <a:t>west	oost </a:t>
            </a:r>
          </a:p>
          <a:p>
            <a:r>
              <a:rPr lang="nl-NL" sz="3600" b="1" dirty="0" smtClean="0">
                <a:latin typeface="Arial"/>
                <a:cs typeface="Arial"/>
              </a:rPr>
              <a:t>	 	</a:t>
            </a: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3600" b="1" dirty="0" smtClean="0">
                <a:latin typeface="Arial"/>
                <a:cs typeface="Arial"/>
              </a:rPr>
              <a:t>♠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nl-NL" sz="3600" b="1" dirty="0" smtClean="0">
                <a:latin typeface="Arial"/>
                <a:cs typeface="Arial"/>
              </a:rPr>
              <a:t>♠ 	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28596" y="2928934"/>
            <a:ext cx="3357586" cy="76944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/>
              <a:t>Je uitkomst?</a:t>
            </a:r>
            <a:endParaRPr lang="nl-NL" sz="44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5572132" y="571480"/>
            <a:ext cx="135732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/>
              <a:t>zuid</a:t>
            </a:r>
            <a:endParaRPr lang="nl-NL" sz="4400" b="1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21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572000" y="1643050"/>
            <a:ext cx="3786214" cy="40568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6000" b="1" dirty="0" smtClean="0">
                <a:latin typeface="Arial"/>
                <a:cs typeface="Arial"/>
              </a:rPr>
              <a:t>♠ 95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6000" b="1" dirty="0" smtClean="0">
                <a:latin typeface="Arial"/>
                <a:cs typeface="Arial"/>
              </a:rPr>
              <a:t> HB83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6000" b="1" dirty="0" smtClean="0">
                <a:latin typeface="Arial"/>
                <a:cs typeface="Arial"/>
              </a:rPr>
              <a:t> VB105</a:t>
            </a:r>
          </a:p>
          <a:p>
            <a:r>
              <a:rPr lang="nl-NL" sz="6000" b="1" dirty="0" smtClean="0">
                <a:latin typeface="Arial"/>
                <a:cs typeface="Arial"/>
              </a:rPr>
              <a:t>♣ V74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500034" y="285728"/>
            <a:ext cx="3357586" cy="175432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latin typeface="Arial"/>
                <a:cs typeface="Arial"/>
              </a:rPr>
              <a:t>west	oost </a:t>
            </a:r>
          </a:p>
          <a:p>
            <a:r>
              <a:rPr lang="nl-NL" sz="3600" b="1" dirty="0" smtClean="0">
                <a:latin typeface="Arial"/>
                <a:cs typeface="Arial"/>
              </a:rPr>
              <a:t>	 	</a:t>
            </a: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3600" b="1" dirty="0" smtClean="0">
                <a:latin typeface="Arial"/>
                <a:cs typeface="Arial"/>
              </a:rPr>
              <a:t>♠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nl-NL" sz="3600" b="1" dirty="0" smtClean="0">
                <a:latin typeface="Arial"/>
                <a:cs typeface="Arial"/>
              </a:rPr>
              <a:t>♠ 	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28596" y="2928934"/>
            <a:ext cx="3357586" cy="76944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/>
              <a:t>Je uitkomst?</a:t>
            </a:r>
            <a:endParaRPr lang="nl-NL" sz="44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5572132" y="571480"/>
            <a:ext cx="135732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/>
              <a:t>zuid</a:t>
            </a:r>
            <a:endParaRPr lang="nl-NL" sz="4400" b="1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22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572000" y="1643050"/>
            <a:ext cx="3786214" cy="40568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6000" b="1" dirty="0" smtClean="0">
                <a:latin typeface="Arial"/>
                <a:cs typeface="Arial"/>
              </a:rPr>
              <a:t>♠ 965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6000" b="1" dirty="0" smtClean="0">
                <a:latin typeface="Arial"/>
                <a:cs typeface="Arial"/>
              </a:rPr>
              <a:t> B863</a:t>
            </a:r>
          </a:p>
          <a:p>
            <a:r>
              <a:rPr lang="nl-NL" sz="6000" b="1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6000" b="1" smtClean="0">
                <a:latin typeface="Arial"/>
                <a:cs typeface="Arial"/>
              </a:rPr>
              <a:t> 5</a:t>
            </a:r>
            <a:endParaRPr lang="nl-NL" sz="6000" b="1" dirty="0" smtClean="0">
              <a:latin typeface="Arial"/>
              <a:cs typeface="Arial"/>
            </a:endParaRPr>
          </a:p>
          <a:p>
            <a:r>
              <a:rPr lang="nl-NL" sz="6000" b="1" dirty="0" smtClean="0">
                <a:latin typeface="Arial"/>
                <a:cs typeface="Arial"/>
              </a:rPr>
              <a:t>♣ V8754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500034" y="285728"/>
            <a:ext cx="3357586" cy="175432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latin typeface="Arial"/>
                <a:cs typeface="Arial"/>
              </a:rPr>
              <a:t>west	oost </a:t>
            </a:r>
          </a:p>
          <a:p>
            <a:r>
              <a:rPr lang="nl-NL" sz="3600" b="1" dirty="0" smtClean="0">
                <a:latin typeface="Arial"/>
                <a:cs typeface="Arial"/>
              </a:rPr>
              <a:t>	 	</a:t>
            </a:r>
            <a:r>
              <a:rPr lang="nl-NL" sz="36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nl-NL" sz="3600" b="1" dirty="0" smtClean="0">
                <a:latin typeface="Arial"/>
                <a:cs typeface="Arial"/>
              </a:rPr>
              <a:t>♠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nl-NL" sz="3600" b="1" dirty="0" smtClean="0">
                <a:latin typeface="Arial"/>
                <a:cs typeface="Arial"/>
              </a:rPr>
              <a:t>♠ 	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28596" y="2928934"/>
            <a:ext cx="3357586" cy="76944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/>
              <a:t>Je uitkomst?</a:t>
            </a:r>
            <a:endParaRPr lang="nl-NL" sz="44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5572132" y="571480"/>
            <a:ext cx="135732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/>
              <a:t>zuid</a:t>
            </a:r>
            <a:endParaRPr lang="nl-NL" sz="4400" b="1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23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572000" y="1643050"/>
            <a:ext cx="3786214" cy="40568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6000" b="1" dirty="0" smtClean="0">
                <a:latin typeface="Arial"/>
                <a:cs typeface="Arial"/>
              </a:rPr>
              <a:t>♠ V83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6000" b="1" dirty="0" smtClean="0">
                <a:latin typeface="Arial"/>
                <a:cs typeface="Arial"/>
              </a:rPr>
              <a:t> H7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6000" b="1" dirty="0" smtClean="0">
                <a:latin typeface="Arial"/>
                <a:cs typeface="Arial"/>
              </a:rPr>
              <a:t> 874</a:t>
            </a:r>
          </a:p>
          <a:p>
            <a:r>
              <a:rPr lang="nl-NL" sz="6000" b="1" dirty="0" smtClean="0">
                <a:latin typeface="Arial"/>
                <a:cs typeface="Arial"/>
              </a:rPr>
              <a:t>♣ HB652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28596" y="2928934"/>
            <a:ext cx="3357586" cy="76944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/>
              <a:t>Je uitkomst?</a:t>
            </a:r>
            <a:endParaRPr lang="nl-NL" sz="44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5572132" y="571480"/>
            <a:ext cx="135732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/>
              <a:t>zuid</a:t>
            </a:r>
            <a:endParaRPr lang="nl-NL" sz="4400" b="1" dirty="0"/>
          </a:p>
        </p:txBody>
      </p:sp>
      <p:sp>
        <p:nvSpPr>
          <p:cNvPr id="8" name="Tekstvak 7"/>
          <p:cNvSpPr txBox="1"/>
          <p:nvPr/>
        </p:nvSpPr>
        <p:spPr>
          <a:xfrm>
            <a:off x="285720" y="500042"/>
            <a:ext cx="400052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W 	  N	  O	  Z</a:t>
            </a:r>
          </a:p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	 pas	1SA 	pas</a:t>
            </a:r>
            <a:endParaRPr lang="nl-NL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3SA    (iedereen past)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24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572000" y="1643050"/>
            <a:ext cx="3786214" cy="40568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6000" b="1" dirty="0" smtClean="0">
                <a:latin typeface="Arial"/>
                <a:cs typeface="Arial"/>
              </a:rPr>
              <a:t>♠ V83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6000" b="1" dirty="0" smtClean="0">
                <a:latin typeface="Arial"/>
                <a:cs typeface="Arial"/>
              </a:rPr>
              <a:t> H7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6000" b="1" dirty="0" smtClean="0">
                <a:latin typeface="Arial"/>
                <a:cs typeface="Arial"/>
              </a:rPr>
              <a:t> 874</a:t>
            </a:r>
          </a:p>
          <a:p>
            <a:r>
              <a:rPr lang="nl-NL" sz="6000" b="1" dirty="0" smtClean="0">
                <a:latin typeface="Arial"/>
                <a:cs typeface="Arial"/>
              </a:rPr>
              <a:t>♣ HB652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28596" y="2928934"/>
            <a:ext cx="3357586" cy="76944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/>
              <a:t>Je uitkomst?</a:t>
            </a:r>
            <a:endParaRPr lang="nl-NL" sz="44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5572132" y="571480"/>
            <a:ext cx="135732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/>
              <a:t>zuid</a:t>
            </a:r>
            <a:endParaRPr lang="nl-NL" sz="4400" b="1" dirty="0"/>
          </a:p>
        </p:txBody>
      </p:sp>
      <p:sp>
        <p:nvSpPr>
          <p:cNvPr id="8" name="Tekstvak 7"/>
          <p:cNvSpPr txBox="1"/>
          <p:nvPr/>
        </p:nvSpPr>
        <p:spPr>
          <a:xfrm>
            <a:off x="285720" y="500042"/>
            <a:ext cx="4000528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W 	  N	  O	  Z</a:t>
            </a:r>
          </a:p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	 1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	1SA 	pas</a:t>
            </a:r>
            <a:endParaRPr lang="nl-NL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2SA    (iedereen past)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25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572000" y="1643050"/>
            <a:ext cx="3786214" cy="40568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6000" b="1" dirty="0" smtClean="0">
                <a:latin typeface="Arial"/>
                <a:cs typeface="Arial"/>
              </a:rPr>
              <a:t>♠ V83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6000" b="1" dirty="0" smtClean="0">
                <a:latin typeface="Arial"/>
                <a:cs typeface="Arial"/>
              </a:rPr>
              <a:t> H7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6000" b="1" dirty="0" smtClean="0">
                <a:latin typeface="Arial"/>
                <a:cs typeface="Arial"/>
              </a:rPr>
              <a:t> 874</a:t>
            </a:r>
          </a:p>
          <a:p>
            <a:r>
              <a:rPr lang="nl-NL" sz="6000" b="1" dirty="0" smtClean="0">
                <a:latin typeface="Arial"/>
                <a:cs typeface="Arial"/>
              </a:rPr>
              <a:t>♣ HB652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428596" y="2928934"/>
            <a:ext cx="3357586" cy="76944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/>
              <a:t>Je uitkomst?</a:t>
            </a:r>
            <a:endParaRPr lang="nl-NL" sz="44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5572132" y="571480"/>
            <a:ext cx="135732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/>
              <a:t>zuid</a:t>
            </a:r>
            <a:endParaRPr lang="nl-NL" sz="4400" b="1" dirty="0"/>
          </a:p>
        </p:txBody>
      </p:sp>
      <p:sp>
        <p:nvSpPr>
          <p:cNvPr id="8" name="Tekstvak 7"/>
          <p:cNvSpPr txBox="1"/>
          <p:nvPr/>
        </p:nvSpPr>
        <p:spPr>
          <a:xfrm>
            <a:off x="285720" y="500042"/>
            <a:ext cx="4000528" cy="181588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W 	  N	  O	  Z</a:t>
            </a:r>
          </a:p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2800" b="1" dirty="0" smtClean="0">
                <a:latin typeface="Arial"/>
                <a:cs typeface="Arial"/>
              </a:rPr>
              <a:t>♠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	 pas	 2</a:t>
            </a:r>
            <a:r>
              <a:rPr lang="nl-NL" sz="2800" b="1" dirty="0" smtClean="0">
                <a:latin typeface="Arial"/>
                <a:cs typeface="Arial"/>
              </a:rPr>
              <a:t>♣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	pas</a:t>
            </a:r>
            <a:endParaRPr lang="nl-NL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 2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   pas	3SA     (iedereen past)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26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714744" y="500042"/>
            <a:ext cx="5000660" cy="40568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</a:t>
            </a:r>
            <a:r>
              <a:rPr lang="nl-NL" sz="6000" b="1" dirty="0" smtClean="0">
                <a:latin typeface="Arial"/>
                <a:cs typeface="Arial"/>
              </a:rPr>
              <a:t>♠ 96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6000" b="1" dirty="0" smtClean="0">
                <a:latin typeface="Arial"/>
                <a:cs typeface="Arial"/>
              </a:rPr>
              <a:t> V8753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6000" b="1" dirty="0" smtClean="0">
                <a:latin typeface="Arial"/>
                <a:cs typeface="Arial"/>
              </a:rPr>
              <a:t> V4</a:t>
            </a:r>
          </a:p>
          <a:p>
            <a:r>
              <a:rPr lang="nl-NL" sz="6000" b="1" dirty="0" smtClean="0">
                <a:latin typeface="Arial"/>
                <a:cs typeface="Arial"/>
              </a:rPr>
              <a:t>	♣ HV74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285720" y="571480"/>
            <a:ext cx="3071834" cy="144655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>
                <a:latin typeface="Arial" pitchFamily="34" charset="0"/>
                <a:cs typeface="Arial" pitchFamily="34" charset="0"/>
              </a:rPr>
              <a:t>Schoppen is troef</a:t>
            </a:r>
            <a:endParaRPr lang="nl-NL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714744" y="500042"/>
            <a:ext cx="5000660" cy="40568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</a:t>
            </a:r>
            <a:r>
              <a:rPr lang="nl-NL" sz="6000" b="1" dirty="0" smtClean="0">
                <a:latin typeface="Arial"/>
                <a:cs typeface="Arial"/>
              </a:rPr>
              <a:t>♠ 32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6000" b="1" dirty="0" smtClean="0">
                <a:latin typeface="Arial"/>
                <a:cs typeface="Arial"/>
              </a:rPr>
              <a:t> A10983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6000" b="1" dirty="0" smtClean="0">
                <a:latin typeface="Arial"/>
                <a:cs typeface="Arial"/>
              </a:rPr>
              <a:t> H4</a:t>
            </a:r>
          </a:p>
          <a:p>
            <a:r>
              <a:rPr lang="nl-NL" sz="6000" b="1" dirty="0" smtClean="0">
                <a:latin typeface="Arial"/>
                <a:cs typeface="Arial"/>
              </a:rPr>
              <a:t>	♣ HV104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285720" y="571480"/>
            <a:ext cx="3071834" cy="144655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>
                <a:latin typeface="Arial" pitchFamily="34" charset="0"/>
                <a:cs typeface="Arial" pitchFamily="34" charset="0"/>
              </a:rPr>
              <a:t>Tegen </a:t>
            </a:r>
            <a:r>
              <a:rPr lang="nl-NL" sz="4400" b="1" dirty="0" err="1" smtClean="0">
                <a:latin typeface="Arial" pitchFamily="34" charset="0"/>
                <a:cs typeface="Arial" pitchFamily="34" charset="0"/>
              </a:rPr>
              <a:t>sans</a:t>
            </a:r>
            <a:r>
              <a:rPr lang="nl-NL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4400" b="1" dirty="0" err="1" smtClean="0">
                <a:latin typeface="Arial" pitchFamily="34" charset="0"/>
                <a:cs typeface="Arial" pitchFamily="34" charset="0"/>
              </a:rPr>
              <a:t>atout</a:t>
            </a:r>
            <a:endParaRPr lang="nl-NL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714744" y="500042"/>
            <a:ext cx="5000660" cy="40568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</a:t>
            </a:r>
            <a:r>
              <a:rPr lang="nl-NL" sz="6000" b="1" dirty="0" smtClean="0">
                <a:latin typeface="Arial"/>
                <a:cs typeface="Arial"/>
              </a:rPr>
              <a:t>♠ 32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	♥</a:t>
            </a:r>
            <a:r>
              <a:rPr lang="nl-NL" sz="6000" b="1" dirty="0" smtClean="0">
                <a:latin typeface="Arial"/>
                <a:cs typeface="Arial"/>
              </a:rPr>
              <a:t> A10983</a:t>
            </a:r>
          </a:p>
          <a:p>
            <a:r>
              <a:rPr lang="nl-NL" sz="6000" b="1" dirty="0" smtClean="0">
                <a:solidFill>
                  <a:srgbClr val="FF0000"/>
                </a:solidFill>
                <a:latin typeface="Arial"/>
                <a:cs typeface="Arial"/>
              </a:rPr>
              <a:t>	♦</a:t>
            </a:r>
            <a:r>
              <a:rPr lang="nl-NL" sz="6000" b="1" dirty="0" smtClean="0">
                <a:latin typeface="Arial"/>
                <a:cs typeface="Arial"/>
              </a:rPr>
              <a:t> H4</a:t>
            </a:r>
          </a:p>
          <a:p>
            <a:r>
              <a:rPr lang="nl-NL" sz="6000" b="1" dirty="0" smtClean="0">
                <a:latin typeface="Arial"/>
                <a:cs typeface="Arial"/>
              </a:rPr>
              <a:t>	♣ HV104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285720" y="571480"/>
            <a:ext cx="3071834" cy="144655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4400" b="1" dirty="0" smtClean="0">
                <a:latin typeface="Arial" pitchFamily="34" charset="0"/>
                <a:cs typeface="Arial" pitchFamily="34" charset="0"/>
              </a:rPr>
              <a:t>Schoppen is troef</a:t>
            </a:r>
            <a:endParaRPr lang="nl-NL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714744" y="0"/>
            <a:ext cx="5429256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</a:t>
            </a:r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3600" b="1" dirty="0" smtClean="0">
                <a:latin typeface="Arial"/>
                <a:cs typeface="Arial"/>
              </a:rPr>
              <a:t>6</a:t>
            </a:r>
            <a:endParaRPr lang="nl-NL" sz="44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		♠</a:t>
            </a:r>
            <a:r>
              <a:rPr lang="nl-NL" sz="3600" b="1" dirty="0" smtClean="0">
                <a:latin typeface="Arial"/>
                <a:cs typeface="Arial"/>
              </a:rPr>
              <a:t> V1064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		♥</a:t>
            </a:r>
            <a:r>
              <a:rPr lang="nl-NL" sz="3600" b="1" dirty="0" smtClean="0">
                <a:latin typeface="Arial"/>
                <a:cs typeface="Arial"/>
              </a:rPr>
              <a:t> HV85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		♦</a:t>
            </a:r>
            <a:r>
              <a:rPr lang="nl-NL" sz="3600" b="1" dirty="0" smtClean="0">
                <a:latin typeface="Arial"/>
                <a:cs typeface="Arial"/>
              </a:rPr>
              <a:t> 64</a:t>
            </a:r>
          </a:p>
          <a:p>
            <a:r>
              <a:rPr lang="nl-NL" sz="4400" b="1" dirty="0" smtClean="0">
                <a:latin typeface="Arial"/>
                <a:cs typeface="Arial"/>
              </a:rPr>
              <a:t>			♣</a:t>
            </a:r>
            <a:r>
              <a:rPr lang="nl-NL" sz="3600" b="1" dirty="0" smtClean="0">
                <a:latin typeface="Arial"/>
                <a:cs typeface="Arial"/>
              </a:rPr>
              <a:t> HV4</a:t>
            </a:r>
          </a:p>
          <a:p>
            <a:r>
              <a:rPr lang="nl-NL" sz="4400" b="1" dirty="0" smtClean="0">
                <a:latin typeface="Arial"/>
                <a:cs typeface="Arial"/>
              </a:rPr>
              <a:t> ♠</a:t>
            </a:r>
            <a:r>
              <a:rPr lang="nl-NL" sz="3600" b="1" dirty="0" smtClean="0">
                <a:latin typeface="Arial"/>
                <a:cs typeface="Arial"/>
              </a:rPr>
              <a:t> 73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 ♥</a:t>
            </a:r>
            <a:r>
              <a:rPr lang="nl-NL" sz="3600" b="1" dirty="0" smtClean="0">
                <a:latin typeface="Arial"/>
                <a:cs typeface="Arial"/>
              </a:rPr>
              <a:t> AB943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 ♦</a:t>
            </a:r>
            <a:r>
              <a:rPr lang="nl-NL" sz="3600" b="1" dirty="0" smtClean="0">
                <a:latin typeface="Arial"/>
                <a:cs typeface="Arial"/>
              </a:rPr>
              <a:t> A98</a:t>
            </a:r>
          </a:p>
          <a:p>
            <a:r>
              <a:rPr lang="nl-NL" sz="4400" b="1" dirty="0" smtClean="0">
                <a:latin typeface="Arial"/>
                <a:cs typeface="Arial"/>
              </a:rPr>
              <a:t> ♣</a:t>
            </a:r>
            <a:r>
              <a:rPr lang="nl-NL" sz="3600" b="1" dirty="0" smtClean="0">
                <a:latin typeface="Arial"/>
                <a:cs typeface="Arial"/>
              </a:rPr>
              <a:t> 852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42844" y="285728"/>
            <a:ext cx="3357586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/>
                <a:cs typeface="Arial"/>
              </a:rPr>
              <a:t>west		oost </a:t>
            </a:r>
          </a:p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2800" b="1" dirty="0" smtClean="0">
                <a:latin typeface="Arial"/>
                <a:cs typeface="Arial"/>
              </a:rPr>
              <a:t>♠		 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nl-NL" sz="2800" b="1" dirty="0" smtClean="0">
                <a:latin typeface="Arial"/>
                <a:cs typeface="Arial"/>
              </a:rPr>
              <a:t>♠</a:t>
            </a:r>
          </a:p>
        </p:txBody>
      </p:sp>
      <p:sp>
        <p:nvSpPr>
          <p:cNvPr id="7" name="Rechthoek 6"/>
          <p:cNvSpPr/>
          <p:nvPr/>
        </p:nvSpPr>
        <p:spPr>
          <a:xfrm>
            <a:off x="4643438" y="2000240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ekstvak 4"/>
          <p:cNvSpPr txBox="1"/>
          <p:nvPr/>
        </p:nvSpPr>
        <p:spPr>
          <a:xfrm>
            <a:off x="214282" y="1785926"/>
            <a:ext cx="3286148" cy="25545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Noord start </a:t>
            </a:r>
            <a:r>
              <a:rPr lang="nl-NL" sz="3200" b="1" dirty="0" smtClean="0">
                <a:solidFill>
                  <a:srgbClr val="FF0000"/>
                </a:solidFill>
                <a:cs typeface="Arial"/>
              </a:rPr>
              <a:t>♥</a:t>
            </a:r>
            <a:r>
              <a:rPr lang="nl-NL" sz="3200" b="1" dirty="0" smtClean="0">
                <a:cs typeface="Arial"/>
              </a:rPr>
              <a:t>6.</a:t>
            </a:r>
          </a:p>
          <a:p>
            <a:endParaRPr lang="nl-NL" sz="3200" b="1" dirty="0" smtClean="0">
              <a:cs typeface="Arial"/>
            </a:endParaRPr>
          </a:p>
          <a:p>
            <a:r>
              <a:rPr lang="nl-NL" sz="3200" b="1" dirty="0" smtClean="0">
                <a:cs typeface="Arial"/>
              </a:rPr>
              <a:t>Oost speelt </a:t>
            </a:r>
            <a:r>
              <a:rPr lang="nl-NL" sz="3200" b="1" dirty="0" smtClean="0">
                <a:solidFill>
                  <a:srgbClr val="FF0000"/>
                </a:solidFill>
                <a:cs typeface="Arial"/>
              </a:rPr>
              <a:t>♥</a:t>
            </a:r>
            <a:r>
              <a:rPr lang="nl-NL" sz="3200" b="1" dirty="0" smtClean="0">
                <a:cs typeface="Arial"/>
              </a:rPr>
              <a:t>V,</a:t>
            </a:r>
          </a:p>
          <a:p>
            <a:r>
              <a:rPr lang="nl-NL" sz="3200" b="1" dirty="0" smtClean="0">
                <a:cs typeface="Arial"/>
              </a:rPr>
              <a:t>zuid </a:t>
            </a:r>
            <a:r>
              <a:rPr lang="nl-NL" sz="3200" b="1" dirty="0" smtClean="0">
                <a:solidFill>
                  <a:srgbClr val="FF0000"/>
                </a:solidFill>
                <a:cs typeface="Arial"/>
              </a:rPr>
              <a:t>♥</a:t>
            </a:r>
            <a:r>
              <a:rPr lang="nl-NL" sz="3200" b="1" dirty="0" smtClean="0">
                <a:cs typeface="Arial"/>
              </a:rPr>
              <a:t>A</a:t>
            </a:r>
            <a:r>
              <a:rPr lang="nl-NL" sz="3200" b="1" dirty="0" smtClean="0"/>
              <a:t> en west speelt </a:t>
            </a:r>
            <a:r>
              <a:rPr lang="nl-NL" sz="3200" b="1" dirty="0" smtClean="0">
                <a:solidFill>
                  <a:srgbClr val="FF0000"/>
                </a:solidFill>
                <a:cs typeface="Arial"/>
              </a:rPr>
              <a:t>♥</a:t>
            </a:r>
            <a:r>
              <a:rPr lang="nl-NL" sz="3200" b="1" dirty="0" smtClean="0">
                <a:cs typeface="Arial"/>
              </a:rPr>
              <a:t>2 bij.</a:t>
            </a:r>
            <a:endParaRPr lang="nl-NL" sz="3200" b="1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714744" y="0"/>
            <a:ext cx="5429256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</a:t>
            </a:r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3600" b="1" dirty="0" smtClean="0">
                <a:latin typeface="Arial"/>
                <a:cs typeface="Arial"/>
              </a:rPr>
              <a:t>6</a:t>
            </a:r>
            <a:endParaRPr lang="nl-NL" sz="44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		♠</a:t>
            </a:r>
            <a:r>
              <a:rPr lang="nl-NL" sz="3600" b="1" dirty="0" smtClean="0">
                <a:latin typeface="Arial"/>
                <a:cs typeface="Arial"/>
              </a:rPr>
              <a:t> V64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		♥</a:t>
            </a:r>
            <a:r>
              <a:rPr lang="nl-NL" sz="3600" b="1" dirty="0" smtClean="0">
                <a:latin typeface="Arial"/>
                <a:cs typeface="Arial"/>
              </a:rPr>
              <a:t> 852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		♦</a:t>
            </a:r>
            <a:r>
              <a:rPr lang="nl-NL" sz="3600" b="1" dirty="0" smtClean="0">
                <a:latin typeface="Arial"/>
                <a:cs typeface="Arial"/>
              </a:rPr>
              <a:t> B64</a:t>
            </a:r>
          </a:p>
          <a:p>
            <a:r>
              <a:rPr lang="nl-NL" sz="4400" b="1" dirty="0" smtClean="0">
                <a:latin typeface="Arial"/>
                <a:cs typeface="Arial"/>
              </a:rPr>
              <a:t>			♣</a:t>
            </a:r>
            <a:r>
              <a:rPr lang="nl-NL" sz="3600" b="1" dirty="0" smtClean="0">
                <a:latin typeface="Arial"/>
                <a:cs typeface="Arial"/>
              </a:rPr>
              <a:t> AHV4</a:t>
            </a:r>
          </a:p>
          <a:p>
            <a:r>
              <a:rPr lang="nl-NL" sz="4400" b="1" dirty="0" smtClean="0">
                <a:latin typeface="Arial"/>
                <a:cs typeface="Arial"/>
              </a:rPr>
              <a:t> ♠</a:t>
            </a:r>
            <a:r>
              <a:rPr lang="nl-NL" sz="3600" b="1" dirty="0" smtClean="0">
                <a:latin typeface="Arial"/>
                <a:cs typeface="Arial"/>
              </a:rPr>
              <a:t> 73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 ♥</a:t>
            </a:r>
            <a:r>
              <a:rPr lang="nl-NL" sz="3600" b="1" dirty="0" smtClean="0">
                <a:latin typeface="Arial"/>
                <a:cs typeface="Arial"/>
              </a:rPr>
              <a:t> V93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 ♦</a:t>
            </a:r>
            <a:r>
              <a:rPr lang="nl-NL" sz="3600" b="1" dirty="0" smtClean="0">
                <a:latin typeface="Arial"/>
                <a:cs typeface="Arial"/>
              </a:rPr>
              <a:t> A9832</a:t>
            </a:r>
          </a:p>
          <a:p>
            <a:r>
              <a:rPr lang="nl-NL" sz="4400" b="1" dirty="0" smtClean="0">
                <a:latin typeface="Arial"/>
                <a:cs typeface="Arial"/>
              </a:rPr>
              <a:t> ♣</a:t>
            </a:r>
            <a:r>
              <a:rPr lang="nl-NL" sz="3600" b="1" dirty="0" smtClean="0">
                <a:latin typeface="Arial"/>
                <a:cs typeface="Arial"/>
              </a:rPr>
              <a:t> 852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42844" y="285728"/>
            <a:ext cx="3357586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/>
                <a:cs typeface="Arial"/>
              </a:rPr>
              <a:t>west		oost </a:t>
            </a:r>
          </a:p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2800" b="1" dirty="0" smtClean="0">
                <a:latin typeface="Arial"/>
                <a:cs typeface="Arial"/>
              </a:rPr>
              <a:t>SA		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3SA</a:t>
            </a:r>
            <a:endParaRPr lang="nl-NL" sz="2800" b="1" dirty="0" smtClean="0">
              <a:latin typeface="Arial"/>
              <a:cs typeface="Arial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4643438" y="2000240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ekstvak 4"/>
          <p:cNvSpPr txBox="1"/>
          <p:nvPr/>
        </p:nvSpPr>
        <p:spPr>
          <a:xfrm>
            <a:off x="214282" y="1785926"/>
            <a:ext cx="3286148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Noord start </a:t>
            </a:r>
            <a:r>
              <a:rPr lang="nl-NL" sz="3200" b="1" dirty="0" smtClean="0">
                <a:solidFill>
                  <a:srgbClr val="FF0000"/>
                </a:solidFill>
                <a:cs typeface="Arial"/>
              </a:rPr>
              <a:t>♥</a:t>
            </a:r>
            <a:r>
              <a:rPr lang="nl-NL" sz="3200" b="1" dirty="0" smtClean="0">
                <a:cs typeface="Arial"/>
              </a:rPr>
              <a:t>6.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714744" y="0"/>
            <a:ext cx="5429256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</a:t>
            </a:r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3600" b="1" dirty="0" smtClean="0">
                <a:latin typeface="Arial"/>
                <a:cs typeface="Arial"/>
              </a:rPr>
              <a:t>6</a:t>
            </a:r>
            <a:endParaRPr lang="nl-NL" sz="44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		♠</a:t>
            </a:r>
            <a:r>
              <a:rPr lang="nl-NL" sz="3600" b="1" dirty="0" smtClean="0">
                <a:latin typeface="Arial"/>
                <a:cs typeface="Arial"/>
              </a:rPr>
              <a:t> V64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		</a:t>
            </a:r>
            <a:r>
              <a:rPr lang="nl-NL" sz="4400" b="1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3600" b="1" smtClean="0">
                <a:latin typeface="Arial"/>
                <a:cs typeface="Arial"/>
              </a:rPr>
              <a:t> 852</a:t>
            </a:r>
            <a:endParaRPr lang="nl-NL" sz="3600" b="1" dirty="0" smtClean="0">
              <a:latin typeface="Arial"/>
              <a:cs typeface="Arial"/>
            </a:endParaRP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		♦</a:t>
            </a:r>
            <a:r>
              <a:rPr lang="nl-NL" sz="3600" b="1" dirty="0" smtClean="0">
                <a:latin typeface="Arial"/>
                <a:cs typeface="Arial"/>
              </a:rPr>
              <a:t> B64</a:t>
            </a:r>
          </a:p>
          <a:p>
            <a:r>
              <a:rPr lang="nl-NL" sz="4400" b="1" dirty="0" smtClean="0">
                <a:latin typeface="Arial"/>
                <a:cs typeface="Arial"/>
              </a:rPr>
              <a:t>			♣</a:t>
            </a:r>
            <a:r>
              <a:rPr lang="nl-NL" sz="3600" b="1" dirty="0" smtClean="0">
                <a:latin typeface="Arial"/>
                <a:cs typeface="Arial"/>
              </a:rPr>
              <a:t> AHV4</a:t>
            </a:r>
          </a:p>
          <a:p>
            <a:r>
              <a:rPr lang="nl-NL" sz="4400" b="1" dirty="0" smtClean="0">
                <a:latin typeface="Arial"/>
                <a:cs typeface="Arial"/>
              </a:rPr>
              <a:t> ♠</a:t>
            </a:r>
            <a:r>
              <a:rPr lang="nl-NL" sz="3600" b="1" dirty="0" smtClean="0">
                <a:latin typeface="Arial"/>
                <a:cs typeface="Arial"/>
              </a:rPr>
              <a:t> 73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 ♥</a:t>
            </a:r>
            <a:r>
              <a:rPr lang="nl-NL" sz="3600" b="1" dirty="0" smtClean="0">
                <a:latin typeface="Arial"/>
                <a:cs typeface="Arial"/>
              </a:rPr>
              <a:t> VB103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 ♦</a:t>
            </a:r>
            <a:r>
              <a:rPr lang="nl-NL" sz="3600" b="1" dirty="0" smtClean="0">
                <a:latin typeface="Arial"/>
                <a:cs typeface="Arial"/>
              </a:rPr>
              <a:t> A983</a:t>
            </a:r>
          </a:p>
          <a:p>
            <a:r>
              <a:rPr lang="nl-NL" sz="4400" b="1" dirty="0" smtClean="0">
                <a:latin typeface="Arial"/>
                <a:cs typeface="Arial"/>
              </a:rPr>
              <a:t> ♣</a:t>
            </a:r>
            <a:r>
              <a:rPr lang="nl-NL" sz="3600" b="1" dirty="0" smtClean="0">
                <a:latin typeface="Arial"/>
                <a:cs typeface="Arial"/>
              </a:rPr>
              <a:t> 852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42844" y="285728"/>
            <a:ext cx="3357586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/>
                <a:cs typeface="Arial"/>
              </a:rPr>
              <a:t>west		oost </a:t>
            </a:r>
          </a:p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2800" b="1" dirty="0" smtClean="0">
                <a:latin typeface="Arial"/>
                <a:cs typeface="Arial"/>
              </a:rPr>
              <a:t>SA		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3SA</a:t>
            </a:r>
            <a:endParaRPr lang="nl-NL" sz="2800" b="1" dirty="0" smtClean="0">
              <a:latin typeface="Arial"/>
              <a:cs typeface="Arial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4643438" y="2000240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ekstvak 4"/>
          <p:cNvSpPr txBox="1"/>
          <p:nvPr/>
        </p:nvSpPr>
        <p:spPr>
          <a:xfrm>
            <a:off x="214282" y="1785926"/>
            <a:ext cx="3286148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Noord start </a:t>
            </a:r>
            <a:r>
              <a:rPr lang="nl-NL" sz="3200" b="1" dirty="0" smtClean="0">
                <a:solidFill>
                  <a:srgbClr val="FF0000"/>
                </a:solidFill>
                <a:cs typeface="Arial"/>
              </a:rPr>
              <a:t>♥</a:t>
            </a:r>
            <a:r>
              <a:rPr lang="nl-NL" sz="3200" b="1" dirty="0" smtClean="0">
                <a:cs typeface="Arial"/>
              </a:rPr>
              <a:t>6.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714744" y="0"/>
            <a:ext cx="5429256" cy="685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144000" bIns="216000" rtlCol="0">
            <a:spAutoFit/>
          </a:bodyPr>
          <a:lstStyle/>
          <a:p>
            <a:r>
              <a:rPr lang="nl-NL" sz="4400" b="1" dirty="0" smtClean="0">
                <a:latin typeface="Arial"/>
                <a:cs typeface="Arial"/>
              </a:rPr>
              <a:t>	</a:t>
            </a:r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3600" b="1" dirty="0" smtClean="0">
                <a:latin typeface="Arial"/>
                <a:cs typeface="Arial"/>
              </a:rPr>
              <a:t>6</a:t>
            </a:r>
            <a:endParaRPr lang="nl-NL" sz="4400" b="1" dirty="0" smtClean="0">
              <a:latin typeface="Arial"/>
              <a:cs typeface="Arial"/>
            </a:endParaRPr>
          </a:p>
          <a:p>
            <a:r>
              <a:rPr lang="nl-NL" sz="4400" b="1" dirty="0" smtClean="0">
                <a:latin typeface="Arial"/>
                <a:cs typeface="Arial"/>
              </a:rPr>
              <a:t>			♠</a:t>
            </a:r>
            <a:r>
              <a:rPr lang="nl-NL" sz="3600" b="1" dirty="0" smtClean="0">
                <a:latin typeface="Arial"/>
                <a:cs typeface="Arial"/>
              </a:rPr>
              <a:t> V64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			♥</a:t>
            </a:r>
            <a:r>
              <a:rPr lang="nl-NL" sz="3600" b="1" dirty="0" smtClean="0">
                <a:latin typeface="Arial"/>
                <a:cs typeface="Arial"/>
              </a:rPr>
              <a:t> B9</a:t>
            </a:r>
            <a:r>
              <a:rPr lang="nl-NL" sz="3600" b="1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4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			♦</a:t>
            </a:r>
            <a:r>
              <a:rPr lang="nl-NL" sz="3600" b="1" dirty="0" smtClean="0">
                <a:latin typeface="Arial"/>
                <a:cs typeface="Arial"/>
              </a:rPr>
              <a:t> 64</a:t>
            </a:r>
          </a:p>
          <a:p>
            <a:r>
              <a:rPr lang="nl-NL" sz="4400" b="1" dirty="0" smtClean="0">
                <a:latin typeface="Arial"/>
                <a:cs typeface="Arial"/>
              </a:rPr>
              <a:t>			♣</a:t>
            </a:r>
            <a:r>
              <a:rPr lang="nl-NL" sz="3600" b="1" dirty="0" smtClean="0">
                <a:latin typeface="Arial"/>
                <a:cs typeface="Arial"/>
              </a:rPr>
              <a:t> HVB94</a:t>
            </a:r>
          </a:p>
          <a:p>
            <a:r>
              <a:rPr lang="nl-NL" sz="4400" b="1" dirty="0" smtClean="0">
                <a:latin typeface="Arial"/>
                <a:cs typeface="Arial"/>
              </a:rPr>
              <a:t> ♠</a:t>
            </a:r>
            <a:r>
              <a:rPr lang="nl-NL" sz="3600" b="1" dirty="0" smtClean="0">
                <a:latin typeface="Arial"/>
                <a:cs typeface="Arial"/>
              </a:rPr>
              <a:t> 73</a:t>
            </a:r>
          </a:p>
          <a:p>
            <a:r>
              <a:rPr lang="nl-NL" sz="4400" b="1" dirty="0" smtClean="0">
                <a:solidFill>
                  <a:srgbClr val="FF0000"/>
                </a:solidFill>
                <a:latin typeface="Arial"/>
                <a:cs typeface="Arial"/>
              </a:rPr>
              <a:t> ♥</a:t>
            </a:r>
            <a:r>
              <a:rPr lang="nl-NL" sz="3600" b="1" dirty="0" smtClean="0">
                <a:latin typeface="Arial"/>
                <a:cs typeface="Arial"/>
              </a:rPr>
              <a:t> V1083</a:t>
            </a:r>
          </a:p>
          <a:p>
            <a:r>
              <a:rPr lang="nl-NL" sz="4800" b="1" dirty="0" smtClean="0">
                <a:solidFill>
                  <a:srgbClr val="FF0000"/>
                </a:solidFill>
                <a:latin typeface="Arial"/>
                <a:cs typeface="Arial"/>
              </a:rPr>
              <a:t> ♦</a:t>
            </a:r>
            <a:r>
              <a:rPr lang="nl-NL" sz="3600" b="1" dirty="0" smtClean="0">
                <a:latin typeface="Arial"/>
                <a:cs typeface="Arial"/>
              </a:rPr>
              <a:t> A982</a:t>
            </a:r>
          </a:p>
          <a:p>
            <a:r>
              <a:rPr lang="nl-NL" sz="4400" b="1" dirty="0" smtClean="0">
                <a:latin typeface="Arial"/>
                <a:cs typeface="Arial"/>
              </a:rPr>
              <a:t> ♣</a:t>
            </a:r>
            <a:r>
              <a:rPr lang="nl-NL" sz="3600" b="1" dirty="0" smtClean="0">
                <a:latin typeface="Arial"/>
                <a:cs typeface="Arial"/>
              </a:rPr>
              <a:t> 852</a:t>
            </a:r>
            <a:endParaRPr lang="nl-NL" sz="3600" b="1" dirty="0" smtClean="0">
              <a:latin typeface="Arial" pitchFamily="34" charset="0"/>
              <a:cs typeface="Arial" pitchFamily="34" charset="0"/>
            </a:endParaRPr>
          </a:p>
          <a:p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42844" y="285728"/>
            <a:ext cx="3357586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Arial"/>
                <a:cs typeface="Arial"/>
              </a:rPr>
              <a:t>west		oost </a:t>
            </a:r>
          </a:p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2800" b="1" dirty="0" smtClean="0">
                <a:latin typeface="Arial"/>
                <a:cs typeface="Arial"/>
              </a:rPr>
              <a:t>SA		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3SA</a:t>
            </a:r>
            <a:endParaRPr lang="nl-NL" sz="2800" b="1" dirty="0" smtClean="0">
              <a:latin typeface="Arial"/>
              <a:cs typeface="Arial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4643438" y="2000240"/>
            <a:ext cx="571504" cy="571504"/>
          </a:xfrm>
          <a:prstGeom prst="rect">
            <a:avLst/>
          </a:prstGeom>
          <a:solidFill>
            <a:schemeClr val="tx2">
              <a:lumMod val="40000"/>
              <a:lumOff val="6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N   </a:t>
            </a:r>
          </a:p>
          <a:p>
            <a:pPr algn="ctr"/>
            <a:r>
              <a:rPr lang="nl-NL" sz="1400" dirty="0" smtClean="0"/>
              <a:t>W  O </a:t>
            </a:r>
          </a:p>
          <a:p>
            <a:pPr algn="ctr"/>
            <a:r>
              <a:rPr lang="nl-NL" sz="1400" dirty="0" smtClean="0"/>
              <a:t>Z</a:t>
            </a:r>
            <a:endParaRPr lang="nl-NL" sz="1400" dirty="0"/>
          </a:p>
        </p:txBody>
      </p:sp>
      <p:sp>
        <p:nvSpPr>
          <p:cNvPr id="5" name="Tekstvak 4"/>
          <p:cNvSpPr txBox="1"/>
          <p:nvPr/>
        </p:nvSpPr>
        <p:spPr>
          <a:xfrm>
            <a:off x="214282" y="1785926"/>
            <a:ext cx="3286148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Noord start </a:t>
            </a:r>
            <a:r>
              <a:rPr lang="nl-NL" sz="3200" b="1" dirty="0" smtClean="0">
                <a:solidFill>
                  <a:srgbClr val="FF0000"/>
                </a:solidFill>
                <a:cs typeface="Arial"/>
              </a:rPr>
              <a:t>♥</a:t>
            </a:r>
            <a:r>
              <a:rPr lang="nl-NL" sz="3200" b="1" dirty="0" smtClean="0">
                <a:cs typeface="Arial"/>
              </a:rPr>
              <a:t>6.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4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2088</TotalTime>
  <Words>458</Words>
  <Application>Microsoft Office PowerPoint</Application>
  <PresentationFormat>Diavoorstelling (4:3)</PresentationFormat>
  <Paragraphs>359</Paragraphs>
  <Slides>26</Slides>
  <Notes>25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26</vt:i4>
      </vt:variant>
    </vt:vector>
  </HeadingPairs>
  <TitlesOfParts>
    <vt:vector size="27" baseType="lpstr">
      <vt:lpstr>Office-thema</vt:lpstr>
      <vt:lpstr>Hartelijk welkom bij de  Nederlandse Bridge Academie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Bridge</dc:title>
  <dc:creator>J</dc:creator>
  <cp:lastModifiedBy>J</cp:lastModifiedBy>
  <cp:revision>203</cp:revision>
  <dcterms:created xsi:type="dcterms:W3CDTF">2009-04-13T20:44:29Z</dcterms:created>
  <dcterms:modified xsi:type="dcterms:W3CDTF">2012-08-22T10:19:32Z</dcterms:modified>
</cp:coreProperties>
</file>